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138920" y="260352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7122600" y="260352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2" name="PlaceHolder 5"/>
          <p:cNvSpPr>
            <a:spLocks noGrp="1"/>
          </p:cNvSpPr>
          <p:nvPr>
            <p:ph type="body"/>
          </p:nvPr>
        </p:nvSpPr>
        <p:spPr>
          <a:xfrm>
            <a:off x="7122600" y="438804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3" name="PlaceHolder 6"/>
          <p:cNvSpPr>
            <a:spLocks noGrp="1"/>
          </p:cNvSpPr>
          <p:nvPr>
            <p:ph type="body"/>
          </p:nvPr>
        </p:nvSpPr>
        <p:spPr>
          <a:xfrm>
            <a:off x="4138920" y="438804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4" name="PlaceHolder 7"/>
          <p:cNvSpPr>
            <a:spLocks noGrp="1"/>
          </p:cNvSpPr>
          <p:nvPr>
            <p:ph type="body"/>
          </p:nvPr>
        </p:nvSpPr>
        <p:spPr>
          <a:xfrm>
            <a:off x="1154880" y="438804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825400" cy="327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6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138920" y="260352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7122600" y="260352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1" name="PlaceHolder 5"/>
          <p:cNvSpPr>
            <a:spLocks noGrp="1"/>
          </p:cNvSpPr>
          <p:nvPr>
            <p:ph type="body"/>
          </p:nvPr>
        </p:nvSpPr>
        <p:spPr>
          <a:xfrm>
            <a:off x="7122600" y="438804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2" name="PlaceHolder 6"/>
          <p:cNvSpPr>
            <a:spLocks noGrp="1"/>
          </p:cNvSpPr>
          <p:nvPr>
            <p:ph type="body"/>
          </p:nvPr>
        </p:nvSpPr>
        <p:spPr>
          <a:xfrm>
            <a:off x="4138920" y="438804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3" name="PlaceHolder 7"/>
          <p:cNvSpPr>
            <a:spLocks noGrp="1"/>
          </p:cNvSpPr>
          <p:nvPr>
            <p:ph type="body"/>
          </p:nvPr>
        </p:nvSpPr>
        <p:spPr>
          <a:xfrm>
            <a:off x="1154880" y="438804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825400" cy="327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>
            <a:off x="8761320" y="1828800"/>
            <a:ext cx="2819160" cy="281916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8761320" y="5870880"/>
            <a:ext cx="990360" cy="99036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66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-1440" y="2666880"/>
            <a:ext cx="4190760" cy="4190760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 rot="21010200">
            <a:off x="8490960" y="1797480"/>
            <a:ext cx="3299040" cy="44064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6"/>
          <p:cNvSpPr/>
          <p:nvPr/>
        </p:nvSpPr>
        <p:spPr>
          <a:xfrm>
            <a:off x="459360" y="1866240"/>
            <a:ext cx="11277360" cy="453348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7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8" hidden="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8" name="CustomShape 9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" name="CustomShape 10"/>
          <p:cNvSpPr/>
          <p:nvPr/>
        </p:nvSpPr>
        <p:spPr>
          <a:xfrm>
            <a:off x="8761320" y="1828800"/>
            <a:ext cx="2819160" cy="281916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" name="CustomShape 11"/>
          <p:cNvSpPr/>
          <p:nvPr/>
        </p:nvSpPr>
        <p:spPr>
          <a:xfrm>
            <a:off x="8761320" y="5870880"/>
            <a:ext cx="990360" cy="99036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66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1" name="CustomShape 12"/>
          <p:cNvSpPr/>
          <p:nvPr/>
        </p:nvSpPr>
        <p:spPr>
          <a:xfrm>
            <a:off x="-1440" y="2666880"/>
            <a:ext cx="4190760" cy="4190760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2" name="CustomShape 13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" name="PlaceHolder 14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Klik om de stijl te bewerken</a:t>
            </a:r>
            <a:endParaRPr b="0" lang="en-US" sz="5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" name="PlaceHolder 15"/>
          <p:cNvSpPr>
            <a:spLocks noGrp="1"/>
          </p:cNvSpPr>
          <p:nvPr>
            <p:ph type="dt"/>
          </p:nvPr>
        </p:nvSpPr>
        <p:spPr>
          <a:xfrm rot="5400000">
            <a:off x="10159200" y="1792080"/>
            <a:ext cx="990360" cy="3045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2CDF2BD5-C55B-4275-9E6C-8B902336DD55}" type="datetime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11/28/17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" name="PlaceHolder 16"/>
          <p:cNvSpPr>
            <a:spLocks noGrp="1"/>
          </p:cNvSpPr>
          <p:nvPr>
            <p:ph type="ftr"/>
          </p:nvPr>
        </p:nvSpPr>
        <p:spPr>
          <a:xfrm rot="5400000">
            <a:off x="8952480" y="3227760"/>
            <a:ext cx="3867480" cy="310680"/>
          </a:xfrm>
          <a:prstGeom prst="rect">
            <a:avLst/>
          </a:prstGeom>
        </p:spPr>
        <p:txBody>
          <a:bodyPr anchor="ctr"/>
          <a:p>
            <a:pPr algn="ctr"/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           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6" name="CustomShape 17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7" name="PlaceHolder 18"/>
          <p:cNvSpPr>
            <a:spLocks noGrp="1"/>
          </p:cNvSpPr>
          <p:nvPr>
            <p:ph type="sldNum"/>
          </p:nvPr>
        </p:nvSpPr>
        <p:spPr>
          <a:xfrm>
            <a:off x="10351080" y="29268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36C51CDB-6F0B-47BB-BE4A-F45A86626BC9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8" name="PlaceHolder 19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1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6" name="CustomShape 2"/>
          <p:cNvSpPr/>
          <p:nvPr/>
        </p:nvSpPr>
        <p:spPr>
          <a:xfrm>
            <a:off x="8761320" y="1828800"/>
            <a:ext cx="2819160" cy="281916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7" name="CustomShape 3"/>
          <p:cNvSpPr/>
          <p:nvPr/>
        </p:nvSpPr>
        <p:spPr>
          <a:xfrm>
            <a:off x="8761320" y="5870880"/>
            <a:ext cx="990360" cy="99036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66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8" name="CustomShape 4"/>
          <p:cNvSpPr/>
          <p:nvPr/>
        </p:nvSpPr>
        <p:spPr>
          <a:xfrm>
            <a:off x="-1440" y="2666880"/>
            <a:ext cx="4190760" cy="4190760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9" name="CustomShape 5"/>
          <p:cNvSpPr/>
          <p:nvPr/>
        </p:nvSpPr>
        <p:spPr>
          <a:xfrm rot="21010200">
            <a:off x="8490960" y="1797480"/>
            <a:ext cx="3299040" cy="44064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" name="CustomShape 6"/>
          <p:cNvSpPr/>
          <p:nvPr/>
        </p:nvSpPr>
        <p:spPr>
          <a:xfrm>
            <a:off x="459360" y="1866240"/>
            <a:ext cx="11277360" cy="453348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" name="CustomShape 7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" name="CustomShape 8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3" name="PlaceHolder 9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Klik om de stijl te bewerken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4" name="PlaceHolder 10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Tekststijl van het model bewerken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Tweede niveau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Derde niveau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Vierde niveau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Vijfde niveau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5" name="PlaceHolder 11"/>
          <p:cNvSpPr>
            <a:spLocks noGrp="1"/>
          </p:cNvSpPr>
          <p:nvPr>
            <p:ph type="dt"/>
          </p:nvPr>
        </p:nvSpPr>
        <p:spPr>
          <a:xfrm>
            <a:off x="10652760" y="6391800"/>
            <a:ext cx="990360" cy="30456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61E7979D-6D9B-48BB-A703-CA1977221D3C}" type="datetime"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11/28/17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6" name="PlaceHolder 12"/>
          <p:cNvSpPr>
            <a:spLocks noGrp="1"/>
          </p:cNvSpPr>
          <p:nvPr>
            <p:ph type="ftr"/>
          </p:nvPr>
        </p:nvSpPr>
        <p:spPr>
          <a:xfrm>
            <a:off x="557640" y="6391800"/>
            <a:ext cx="3867480" cy="310680"/>
          </a:xfrm>
          <a:prstGeom prst="rect">
            <a:avLst/>
          </a:prstGeom>
        </p:spPr>
        <p:txBody>
          <a:bodyPr anchor="ctr"/>
          <a:p>
            <a:pPr algn="ctr"/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            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7" name="PlaceHolder 13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09068D1C-5BDA-4BF9-A103-8B6537729118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hyperlink" Target="https://github.com/sebivenlo/WireMockRestAssured.git" TargetMode="External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http://wiremock.org/" TargetMode="External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 introduction into Rest Assured &amp; WireMock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5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By rick van osch &amp; loek ehren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29" name="Afbeelding 3" descr=""/>
          <p:cNvPicPr/>
          <p:nvPr/>
        </p:nvPicPr>
        <p:blipFill>
          <a:blip r:embed="rId1"/>
          <a:stretch/>
        </p:blipFill>
        <p:spPr>
          <a:xfrm>
            <a:off x="473040" y="1702800"/>
            <a:ext cx="10332360" cy="5217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Rest Assured?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1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Java library for writing tests for REST APIs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Simple, fluent API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Easy to implement with other testing frameworks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Open Source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http://www.rest-assured.io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Rest Assured?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Assume response is: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34" name="Afbeelding 3" descr=""/>
          <p:cNvPicPr/>
          <p:nvPr/>
        </p:nvPicPr>
        <p:blipFill>
          <a:blip r:embed="rId1"/>
          <a:stretch/>
        </p:blipFill>
        <p:spPr>
          <a:xfrm>
            <a:off x="3967560" y="2434680"/>
            <a:ext cx="4537800" cy="3838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Rest Assured?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36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Test with: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Uses org.hamcrest.Matchers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Supports JSONPath &amp; XPath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37" name="Afbeelding 3" descr=""/>
          <p:cNvPicPr/>
          <p:nvPr/>
        </p:nvPicPr>
        <p:blipFill>
          <a:blip r:embed="rId1"/>
          <a:stretch/>
        </p:blipFill>
        <p:spPr>
          <a:xfrm>
            <a:off x="1154880" y="3046320"/>
            <a:ext cx="8084520" cy="738000"/>
          </a:xfrm>
          <a:prstGeom prst="rect">
            <a:avLst/>
          </a:prstGeom>
          <a:ln>
            <a:noFill/>
          </a:ln>
        </p:spPr>
      </p:pic>
      <p:pic>
        <p:nvPicPr>
          <p:cNvPr id="138" name="Afbeelding 4" descr=""/>
          <p:cNvPicPr/>
          <p:nvPr/>
        </p:nvPicPr>
        <p:blipFill>
          <a:blip r:embed="rId2"/>
          <a:stretch/>
        </p:blipFill>
        <p:spPr>
          <a:xfrm>
            <a:off x="1154880" y="3997440"/>
            <a:ext cx="9551160" cy="584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Rest Assured?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0" name="TextShape 2"/>
          <p:cNvSpPr txBox="1"/>
          <p:nvPr/>
        </p:nvSpPr>
        <p:spPr>
          <a:xfrm>
            <a:off x="1154880" y="2603520"/>
            <a:ext cx="952812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You can check statuscodes, headers, types, just like WireMock can mock them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41" name="Afbeelding 3" descr=""/>
          <p:cNvPicPr/>
          <p:nvPr/>
        </p:nvPicPr>
        <p:blipFill>
          <a:blip r:embed="rId1"/>
          <a:stretch/>
        </p:blipFill>
        <p:spPr>
          <a:xfrm>
            <a:off x="1154880" y="3065400"/>
            <a:ext cx="5616000" cy="3382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Rest Assured?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3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Basic Authentication: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Also supports OAuth, Form Authentication and Custom Authentication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44" name="Afbeelding 3" descr=""/>
          <p:cNvPicPr/>
          <p:nvPr/>
        </p:nvPicPr>
        <p:blipFill>
          <a:blip r:embed="rId1"/>
          <a:stretch/>
        </p:blipFill>
        <p:spPr>
          <a:xfrm>
            <a:off x="1154880" y="3052440"/>
            <a:ext cx="7172280" cy="535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Exercises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6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git clone </a:t>
            </a: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hlinkClick r:id="rId1"/>
              </a:rPr>
              <a:t>https://github.com/sebivenlo/WireMockRestAssured.git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cd into folder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cd 20_server/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docker build -t wsrs .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docker run -it -p 8080:8080 wsrs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Do exercises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Good luck have fun!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Contents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7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Problems testing REST API’s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Rest Assured?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Demos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Exercises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Discussion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Questions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Problems testing REST APIs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Systems consisting out of multiple components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Not always available for testing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No control over test data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Simulator for HTTP-based APIs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Used within Java application, JUnit test, Servlet container or as standalone process.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Open source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 u="sng">
                <a:solidFill>
                  <a:srgbClr val="82d0cb"/>
                </a:solidFill>
                <a:uFill>
                  <a:solidFill>
                    <a:srgbClr val="ffffff"/>
                  </a:solidFill>
                </a:uFill>
                <a:latin typeface="Century Gothic"/>
                <a:hlinkClick r:id="rId1"/>
              </a:rPr>
              <a:t>http://wiremock.org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3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 Java(Using JUnit):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 Java(Without JUnit):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Standalone: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14" name="Afbeelding 3" descr=""/>
          <p:cNvPicPr/>
          <p:nvPr/>
        </p:nvPicPr>
        <p:blipFill>
          <a:blip r:embed="rId1"/>
          <a:stretch/>
        </p:blipFill>
        <p:spPr>
          <a:xfrm>
            <a:off x="1533600" y="2981880"/>
            <a:ext cx="6948720" cy="848880"/>
          </a:xfrm>
          <a:prstGeom prst="rect">
            <a:avLst/>
          </a:prstGeom>
          <a:ln>
            <a:noFill/>
          </a:ln>
        </p:spPr>
      </p:pic>
      <p:pic>
        <p:nvPicPr>
          <p:cNvPr id="115" name="Afbeelding 4" descr=""/>
          <p:cNvPicPr/>
          <p:nvPr/>
        </p:nvPicPr>
        <p:blipFill>
          <a:blip r:embed="rId2"/>
          <a:stretch/>
        </p:blipFill>
        <p:spPr>
          <a:xfrm>
            <a:off x="1533600" y="4168440"/>
            <a:ext cx="10179360" cy="891360"/>
          </a:xfrm>
          <a:prstGeom prst="rect">
            <a:avLst/>
          </a:prstGeom>
          <a:ln>
            <a:noFill/>
          </a:ln>
        </p:spPr>
      </p:pic>
      <p:pic>
        <p:nvPicPr>
          <p:cNvPr id="116" name="Afbeelding 5" descr=""/>
          <p:cNvPicPr/>
          <p:nvPr/>
        </p:nvPicPr>
        <p:blipFill>
          <a:blip r:embed="rId3"/>
          <a:stretch/>
        </p:blipFill>
        <p:spPr>
          <a:xfrm>
            <a:off x="1533600" y="5382720"/>
            <a:ext cx="6717600" cy="636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8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Mocking responses in code…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Fluent Interface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Simple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19" name="Afbeelding 3" descr=""/>
          <p:cNvPicPr/>
          <p:nvPr/>
        </p:nvPicPr>
        <p:blipFill>
          <a:blip r:embed="rId1"/>
          <a:stretch/>
        </p:blipFill>
        <p:spPr>
          <a:xfrm>
            <a:off x="1154880" y="3059640"/>
            <a:ext cx="9964440" cy="2206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1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or JSON files(at runtime)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POST to http://&lt;host&gt;:&lt;port&gt;/__admin/mappings</a:t>
            </a: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
</a:t>
            </a: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or placed with a .json extension in </a:t>
            </a: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
</a:t>
            </a: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src/test/resourcesmappings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22" name="Afbeelding 3" descr=""/>
          <p:cNvPicPr/>
          <p:nvPr/>
        </p:nvPicPr>
        <p:blipFill>
          <a:blip r:embed="rId1"/>
          <a:stretch/>
        </p:blipFill>
        <p:spPr>
          <a:xfrm>
            <a:off x="7011720" y="2341440"/>
            <a:ext cx="4794120" cy="4516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24" name="Tijdelijke aanduiding voor inhoud 3" descr=""/>
          <p:cNvPicPr/>
          <p:nvPr/>
        </p:nvPicPr>
        <p:blipFill>
          <a:blip r:embed="rId1"/>
          <a:stretch/>
        </p:blipFill>
        <p:spPr>
          <a:xfrm>
            <a:off x="604800" y="2435760"/>
            <a:ext cx="10503000" cy="3933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6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Stateful behaviour to mocks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More complex test cases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177</TotalTime>
  <Application>LibreOffice/5.3.1.2$Linux_X86_64 LibreOffice_project/30m0$Build-2</Application>
  <Words>251</Words>
  <Paragraphs>68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2017-09-13T14:13:02Z</dcterms:created>
  <dc:creator>rick van osch</dc:creator>
  <dc:description/>
  <dc:language>en-US</dc:language>
  <cp:lastModifiedBy/>
  <dcterms:modified xsi:type="dcterms:W3CDTF">2017-11-28T17:38:09Z</dcterms:modified>
  <cp:revision>15</cp:revision>
  <dc:subject/>
  <dc:title>An introduction into Rest Assured &amp; Wiremock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Breedbeeld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15</vt:i4>
  </property>
</Properties>
</file>